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5" d="100"/>
          <a:sy n="55" d="100"/>
        </p:scale>
        <p:origin x="44"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Low angle exterior view of a modern building facade covered with aluminum discs under a clear, blue sky"/>
          <p:cNvSpPr>
            <a:spLocks noGrp="1"/>
          </p:cNvSpPr>
          <p:nvPr>
            <p:ph type="pic" sz="quarter" idx="21"/>
          </p:nvPr>
        </p:nvSpPr>
        <p:spPr>
          <a:xfrm>
            <a:off x="15417800" y="1270000"/>
            <a:ext cx="8144934" cy="5410200"/>
          </a:xfrm>
          <a:prstGeom prst="rect">
            <a:avLst/>
          </a:prstGeom>
        </p:spPr>
        <p:txBody>
          <a:bodyPr lIns="91439" tIns="45719" rIns="91439" bIns="45719">
            <a:noAutofit/>
          </a:bodyPr>
          <a:lstStyle/>
          <a:p>
            <a:endParaRPr/>
          </a:p>
        </p:txBody>
      </p:sp>
      <p:sp>
        <p:nvSpPr>
          <p:cNvPr id="125" name="Low angle view of a modern, curved building under a cloudy sky"/>
          <p:cNvSpPr>
            <a:spLocks noGrp="1"/>
          </p:cNvSpPr>
          <p:nvPr>
            <p:ph type="pic" sz="quarter" idx="22"/>
          </p:nvPr>
        </p:nvSpPr>
        <p:spPr>
          <a:xfrm>
            <a:off x="15443200" y="7086600"/>
            <a:ext cx="8138580" cy="5422900"/>
          </a:xfrm>
          <a:prstGeom prst="rect">
            <a:avLst/>
          </a:prstGeom>
        </p:spPr>
        <p:txBody>
          <a:bodyPr lIns="91439" tIns="45719" rIns="91439" bIns="45719">
            <a:noAutofit/>
          </a:bodyPr>
          <a:lstStyle/>
          <a:p>
            <a:endParaRPr/>
          </a:p>
        </p:txBody>
      </p:sp>
      <p:sp>
        <p:nvSpPr>
          <p:cNvPr id="126" name="View from inside a modern white building with glass panels, looking up to a bright, partly cloudy sky"/>
          <p:cNvSpPr>
            <a:spLocks noGrp="1"/>
          </p:cNvSpPr>
          <p:nvPr>
            <p:ph type="pic" idx="23"/>
          </p:nvPr>
        </p:nvSpPr>
        <p:spPr>
          <a:xfrm>
            <a:off x="-124635" y="1270000"/>
            <a:ext cx="16840169" cy="11243712"/>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bg>
      <p:bgPr>
        <a:solidFill>
          <a:srgbClr val="FFFFFF"/>
        </a:solidFill>
        <a:effectLst/>
      </p:bgPr>
    </p:bg>
    <p:spTree>
      <p:nvGrpSpPr>
        <p:cNvPr id="1" name=""/>
        <p:cNvGrpSpPr/>
        <p:nvPr/>
      </p:nvGrpSpPr>
      <p:grpSpPr>
        <a:xfrm>
          <a:off x="0" y="0"/>
          <a:ext cx="0" cy="0"/>
          <a:chOff x="0" y="0"/>
          <a:chExt cx="0" cy="0"/>
        </a:xfrm>
      </p:grpSpPr>
      <p:sp>
        <p:nvSpPr>
          <p:cNvPr id="134" name="Low angle view of the Azadi Tower in Tehran, Iran against a clear, bright sky"/>
          <p:cNvSpPr>
            <a:spLocks noGrp="1"/>
          </p:cNvSpPr>
          <p:nvPr>
            <p:ph type="pic" idx="21"/>
          </p:nvPr>
        </p:nvSpPr>
        <p:spPr>
          <a:xfrm>
            <a:off x="0" y="-1282700"/>
            <a:ext cx="24384000" cy="162814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bg>
      <p:bgPr>
        <a:solidFill>
          <a:srgbClr val="FFFFFF"/>
        </a:solidFill>
        <a:effectLst/>
      </p:bgPr>
    </p:bg>
    <p:spTree>
      <p:nvGrpSpPr>
        <p:cNvPr id="1" name=""/>
        <p:cNvGrpSpPr/>
        <p:nvPr/>
      </p:nvGrpSpPr>
      <p:grpSpPr>
        <a:xfrm>
          <a:off x="0" y="0"/>
          <a:ext cx="0" cy="0"/>
          <a:chOff x="0" y="0"/>
          <a:chExt cx="0" cy="0"/>
        </a:xfrm>
      </p:grpSpPr>
      <p:sp>
        <p:nvSpPr>
          <p:cNvPr id="21" name="View from inside a stone structure, looking out toward stairs and a clear, blue sky"/>
          <p:cNvSpPr>
            <a:spLocks noGrp="1"/>
          </p:cNvSpPr>
          <p:nvPr>
            <p:ph type="pic" idx="21"/>
          </p:nvPr>
        </p:nvSpPr>
        <p:spPr>
          <a:xfrm>
            <a:off x="0" y="-1270000"/>
            <a:ext cx="24384000" cy="16272934"/>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A modern white building with glass panels against a clear, blue sky"/>
          <p:cNvSpPr>
            <a:spLocks noGrp="1"/>
          </p:cNvSpPr>
          <p:nvPr>
            <p:ph type="pic" idx="21"/>
          </p:nvPr>
        </p:nvSpPr>
        <p:spPr>
          <a:xfrm>
            <a:off x="9271000" y="1270000"/>
            <a:ext cx="16764000" cy="111760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Small section of a modern shell bridge in Qingdao, Shandong, China with a partly cloudy sky above"/>
          <p:cNvSpPr>
            <a:spLocks noGrp="1"/>
          </p:cNvSpPr>
          <p:nvPr>
            <p:ph type="pic" idx="22"/>
          </p:nvPr>
        </p:nvSpPr>
        <p:spPr>
          <a:xfrm>
            <a:off x="9271000" y="1263848"/>
            <a:ext cx="16773843" cy="11188205"/>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7"/>
          <a:srcRect/>
          <a:stretch>
            <a:fillRect/>
          </a:stretch>
        </a:blip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12 - 01 - 2023"/>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sz="3200"/>
            </a:lvl1pPr>
          </a:lstStyle>
          <a:p>
            <a:r>
              <a:t>12 - 01 - 2023</a:t>
            </a:r>
          </a:p>
        </p:txBody>
      </p:sp>
      <p:sp>
        <p:nvSpPr>
          <p:cNvPr id="152" name="DATA CURATION PROJECT"/>
          <p:cNvSpPr txBox="1">
            <a:spLocks noGrp="1"/>
          </p:cNvSpPr>
          <p:nvPr>
            <p:ph type="ctrTitle"/>
          </p:nvPr>
        </p:nvSpPr>
        <p:spPr>
          <a:xfrm>
            <a:off x="652818" y="2574991"/>
            <a:ext cx="21971004" cy="4648201"/>
          </a:xfrm>
          <a:prstGeom prst="rect">
            <a:avLst/>
          </a:prstGeom>
        </p:spPr>
        <p:txBody>
          <a:bodyPr/>
          <a:lstStyle/>
          <a:p>
            <a:pPr lvl="1">
              <a:defRPr sz="11600" spc="-232"/>
            </a:pPr>
            <a:r>
              <a:t>DATA CURATION PROJECT </a:t>
            </a:r>
          </a:p>
        </p:txBody>
      </p:sp>
      <p:sp>
        <p:nvSpPr>
          <p:cNvPr id="153" name="GROUP -21…"/>
          <p:cNvSpPr txBox="1">
            <a:spLocks noGrp="1"/>
          </p:cNvSpPr>
          <p:nvPr>
            <p:ph type="subTitle" sz="quarter" idx="1"/>
          </p:nvPr>
        </p:nvSpPr>
        <p:spPr>
          <a:xfrm>
            <a:off x="19632919" y="8589027"/>
            <a:ext cx="3634122" cy="1905001"/>
          </a:xfrm>
          <a:prstGeom prst="rect">
            <a:avLst/>
          </a:prstGeom>
        </p:spPr>
        <p:txBody>
          <a:bodyPr/>
          <a:lstStyle/>
          <a:p>
            <a:pPr defTabSz="338454">
              <a:defRPr sz="2296">
                <a:solidFill>
                  <a:schemeClr val="accent5">
                    <a:hueOff val="-82419"/>
                    <a:satOff val="-9513"/>
                    <a:lumOff val="-16343"/>
                  </a:schemeClr>
                </a:solidFill>
              </a:defRPr>
            </a:pPr>
            <a:r>
              <a:t>GROUP -21 </a:t>
            </a:r>
          </a:p>
          <a:p>
            <a:pPr defTabSz="338454">
              <a:defRPr sz="2296"/>
            </a:pPr>
            <a:endParaRPr/>
          </a:p>
          <a:p>
            <a:pPr defTabSz="338454">
              <a:defRPr sz="2296"/>
            </a:pPr>
            <a:r>
              <a:t>D. SAMANTA </a:t>
            </a:r>
          </a:p>
          <a:p>
            <a:pPr defTabSz="338454">
              <a:defRPr sz="2296"/>
            </a:pPr>
            <a:r>
              <a:t>V. LALITHA </a:t>
            </a:r>
          </a:p>
          <a:p>
            <a:pPr defTabSz="338454">
              <a:defRPr sz="2296"/>
            </a:pPr>
            <a:r>
              <a:t>R. NITHIN</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Screenshot 2023-11-30 at 6.06.53 PM.png" descr="Screenshot 2023-11-30 at 6.06.53 PM.png"/>
          <p:cNvPicPr>
            <a:picLocks noGrp="1" noChangeAspect="1"/>
          </p:cNvPicPr>
          <p:nvPr>
            <p:ph type="pic" idx="21"/>
          </p:nvPr>
        </p:nvPicPr>
        <p:blipFill>
          <a:blip r:embed="rId2"/>
          <a:srcRect l="580" r="1487"/>
          <a:stretch>
            <a:fillRect/>
          </a:stretch>
        </p:blipFill>
        <p:spPr>
          <a:xfrm>
            <a:off x="12572801" y="2646164"/>
            <a:ext cx="10127790" cy="8423870"/>
          </a:xfrm>
          <a:prstGeom prst="rect">
            <a:avLst/>
          </a:prstGeom>
        </p:spPr>
      </p:pic>
      <p:sp>
        <p:nvSpPr>
          <p:cNvPr id="183" name="Query No. 7…"/>
          <p:cNvSpPr txBox="1">
            <a:spLocks noGrp="1"/>
          </p:cNvSpPr>
          <p:nvPr>
            <p:ph type="body" sz="quarter" idx="1"/>
          </p:nvPr>
        </p:nvSpPr>
        <p:spPr>
          <a:xfrm>
            <a:off x="1384300" y="1771470"/>
            <a:ext cx="9779000" cy="5385424"/>
          </a:xfrm>
          <a:prstGeom prst="rect">
            <a:avLst/>
          </a:prstGeom>
        </p:spPr>
        <p:txBody>
          <a:bodyPr/>
          <a:lstStyle/>
          <a:p>
            <a:pPr defTabSz="503555">
              <a:defRPr sz="3843"/>
            </a:pPr>
            <a:r>
              <a:t>Query No. 7</a:t>
            </a:r>
          </a:p>
          <a:p>
            <a:pPr defTabSz="503555">
              <a:defRPr sz="3355"/>
            </a:pPr>
            <a:endParaRPr/>
          </a:p>
          <a:p>
            <a:pPr algn="just" defTabSz="278892">
              <a:lnSpc>
                <a:spcPct val="120000"/>
              </a:lnSpc>
              <a:spcBef>
                <a:spcPts val="700"/>
              </a:spcBef>
              <a:defRPr sz="2562" b="0">
                <a:latin typeface="Times Roman"/>
                <a:ea typeface="Times Roman"/>
                <a:cs typeface="Times Roman"/>
                <a:sym typeface="Times Roman"/>
              </a:defRPr>
            </a:pPr>
            <a:r>
              <a:t>Query identifies countries from the ‘CovidDeaths’ table with the highest infection rates concerning their population. It calculates the maximum total cases for each country, retrieves the corresponding population, and computes the percentage of population infected by dividing the maximum total cases by the population and multiplying by 100. The results are grouped by location and population, displaying columns for location, population, highest infection count, and the percentage of the population infected. </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Screenshot 2023-11-30 at 6.09.49 PM.png" descr="Screenshot 2023-11-30 at 6.09.49 PM.png"/>
          <p:cNvPicPr>
            <a:picLocks noGrp="1" noChangeAspect="1"/>
          </p:cNvPicPr>
          <p:nvPr>
            <p:ph type="pic" idx="21"/>
          </p:nvPr>
        </p:nvPicPr>
        <p:blipFill>
          <a:blip r:embed="rId2"/>
          <a:srcRect l="70" r="15602"/>
          <a:stretch>
            <a:fillRect/>
          </a:stretch>
        </p:blipFill>
        <p:spPr>
          <a:xfrm>
            <a:off x="11262320" y="1854200"/>
            <a:ext cx="12748908" cy="8982249"/>
          </a:xfrm>
          <a:prstGeom prst="rect">
            <a:avLst/>
          </a:prstGeom>
        </p:spPr>
      </p:pic>
      <p:sp>
        <p:nvSpPr>
          <p:cNvPr id="186" name="Query No. 8…"/>
          <p:cNvSpPr txBox="1">
            <a:spLocks noGrp="1"/>
          </p:cNvSpPr>
          <p:nvPr>
            <p:ph type="body" sz="quarter" idx="1"/>
          </p:nvPr>
        </p:nvSpPr>
        <p:spPr>
          <a:xfrm>
            <a:off x="1206181" y="1517470"/>
            <a:ext cx="9222610" cy="5385424"/>
          </a:xfrm>
          <a:prstGeom prst="rect">
            <a:avLst/>
          </a:prstGeom>
        </p:spPr>
        <p:txBody>
          <a:bodyPr>
            <a:normAutofit lnSpcReduction="10000"/>
          </a:bodyPr>
          <a:lstStyle/>
          <a:p>
            <a:pPr defTabSz="775969">
              <a:defRPr sz="5170"/>
            </a:pPr>
            <a:r>
              <a:rPr dirty="0"/>
              <a:t>Query No. 8</a:t>
            </a:r>
          </a:p>
          <a:p>
            <a:pPr defTabSz="775969">
              <a:defRPr sz="5170"/>
            </a:pPr>
            <a:endParaRPr dirty="0"/>
          </a:p>
          <a:p>
            <a:pPr algn="just" defTabSz="429768">
              <a:lnSpc>
                <a:spcPct val="120000"/>
              </a:lnSpc>
              <a:spcBef>
                <a:spcPts val="1100"/>
              </a:spcBef>
              <a:defRPr sz="2851" b="0">
                <a:latin typeface="Times Roman"/>
                <a:ea typeface="Times Roman"/>
                <a:cs typeface="Times Roman"/>
                <a:sym typeface="Times Roman"/>
              </a:defRPr>
            </a:pPr>
            <a:r>
              <a:rPr dirty="0"/>
              <a:t>Display the countries with the highest death counts. It calculates the maximum total death count for each country, considering the deaths reported. The results are grouped by location (country) and display columns for location and the maximum total death count. The final output presents the countries sorted in descending order based on their respective highest death counts. </a:t>
            </a:r>
            <a:endParaRPr sz="2350" dirty="0"/>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8" name="Screenshot 2023-11-30 at 6.12.08 PM.png" descr="Screenshot 2023-11-30 at 6.12.08 PM.png"/>
          <p:cNvPicPr>
            <a:picLocks noGrp="1" noChangeAspect="1"/>
          </p:cNvPicPr>
          <p:nvPr>
            <p:ph type="pic" idx="21"/>
          </p:nvPr>
        </p:nvPicPr>
        <p:blipFill>
          <a:blip r:embed="rId2"/>
          <a:srcRect l="550" r="3183"/>
          <a:stretch>
            <a:fillRect/>
          </a:stretch>
        </p:blipFill>
        <p:spPr>
          <a:xfrm>
            <a:off x="11673879" y="1915120"/>
            <a:ext cx="11925703" cy="9885865"/>
          </a:xfrm>
          <a:prstGeom prst="rect">
            <a:avLst/>
          </a:prstGeom>
        </p:spPr>
      </p:pic>
      <p:sp>
        <p:nvSpPr>
          <p:cNvPr id="189" name="Query No . 9…"/>
          <p:cNvSpPr txBox="1">
            <a:spLocks noGrp="1"/>
          </p:cNvSpPr>
          <p:nvPr>
            <p:ph type="body" sz="quarter" idx="1"/>
          </p:nvPr>
        </p:nvSpPr>
        <p:spPr>
          <a:xfrm>
            <a:off x="1206180" y="2818776"/>
            <a:ext cx="9779001" cy="5385424"/>
          </a:xfrm>
          <a:prstGeom prst="rect">
            <a:avLst/>
          </a:prstGeom>
        </p:spPr>
        <p:txBody>
          <a:bodyPr/>
          <a:lstStyle/>
          <a:p>
            <a:pPr defTabSz="759459">
              <a:defRPr sz="5060"/>
            </a:pPr>
            <a:r>
              <a:t>Query No . 9</a:t>
            </a:r>
          </a:p>
          <a:p>
            <a:pPr defTabSz="759459">
              <a:defRPr sz="5060"/>
            </a:pPr>
            <a:endParaRPr/>
          </a:p>
          <a:p>
            <a:pPr algn="just" defTabSz="420623">
              <a:lnSpc>
                <a:spcPct val="120000"/>
              </a:lnSpc>
              <a:spcBef>
                <a:spcPts val="1100"/>
              </a:spcBef>
              <a:defRPr sz="2882" b="0">
                <a:latin typeface="Times Roman"/>
                <a:ea typeface="Times Roman"/>
                <a:cs typeface="Times Roman"/>
                <a:sym typeface="Times Roman"/>
              </a:defRPr>
            </a:pPr>
            <a:r>
              <a:t>Show locations (countries or regions) with the highest death counts where the continent value is NULL. It calculates the maximum total death count for each location in the dataset where the continent is not specified. The results are grouped by location and display columns for location and the maximum total death count. </a:t>
            </a:r>
            <a:endParaRPr sz="2392"/>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1" name="Screenshot 2023-11-30 at 6.18.51 PM.png" descr="Screenshot 2023-11-30 at 6.18.51 PM.png"/>
          <p:cNvPicPr>
            <a:picLocks noGrp="1" noChangeAspect="1"/>
          </p:cNvPicPr>
          <p:nvPr>
            <p:ph type="pic" idx="21"/>
          </p:nvPr>
        </p:nvPicPr>
        <p:blipFill>
          <a:blip r:embed="rId2"/>
          <a:srcRect l="75" r="34414"/>
          <a:stretch>
            <a:fillRect/>
          </a:stretch>
        </p:blipFill>
        <p:spPr>
          <a:xfrm>
            <a:off x="11786526" y="1270000"/>
            <a:ext cx="11327474" cy="5515256"/>
          </a:xfrm>
          <a:prstGeom prst="rect">
            <a:avLst/>
          </a:prstGeom>
        </p:spPr>
      </p:pic>
      <p:sp>
        <p:nvSpPr>
          <p:cNvPr id="192" name="Query No. 10…"/>
          <p:cNvSpPr txBox="1">
            <a:spLocks noGrp="1"/>
          </p:cNvSpPr>
          <p:nvPr>
            <p:ph type="body" sz="quarter" idx="1"/>
          </p:nvPr>
        </p:nvSpPr>
        <p:spPr>
          <a:xfrm>
            <a:off x="1206180" y="2742576"/>
            <a:ext cx="9779001" cy="5385424"/>
          </a:xfrm>
          <a:prstGeom prst="rect">
            <a:avLst/>
          </a:prstGeom>
        </p:spPr>
        <p:txBody>
          <a:bodyPr/>
          <a:lstStyle/>
          <a:p>
            <a:pPr defTabSz="668655">
              <a:defRPr sz="4455"/>
            </a:pPr>
            <a:r>
              <a:t>Query No. 10</a:t>
            </a:r>
          </a:p>
          <a:p>
            <a:pPr defTabSz="668655">
              <a:defRPr sz="4455"/>
            </a:pPr>
            <a:endParaRPr/>
          </a:p>
          <a:p>
            <a:pPr algn="just" defTabSz="370331">
              <a:lnSpc>
                <a:spcPct val="120000"/>
              </a:lnSpc>
              <a:spcBef>
                <a:spcPts val="900"/>
              </a:spcBef>
              <a:defRPr sz="2699" b="0">
                <a:latin typeface="Times Roman"/>
                <a:ea typeface="Times Roman"/>
                <a:cs typeface="Times Roman"/>
                <a:sym typeface="Times Roman"/>
              </a:defRPr>
            </a:pPr>
            <a:r>
              <a:t>Calculates the maximum total death count within each continent where the continent value is not null. The results are grouped by continent and display columns for continent and the maximum total death count recorded within each continent. The final output presents the continents sorted in descending order based on their respective highest death counts. This data can be used for visualization purposes to depict the total death counts for each continent. </a:t>
            </a:r>
            <a:endParaRPr sz="2268"/>
          </a:p>
        </p:txBody>
      </p:sp>
      <p:pic>
        <p:nvPicPr>
          <p:cNvPr id="193" name="Screenshot 2023-11-30 at 6.18.59 PM.png" descr="Screenshot 2023-11-30 at 6.18.59 PM.png"/>
          <p:cNvPicPr>
            <a:picLocks noChangeAspect="1"/>
          </p:cNvPicPr>
          <p:nvPr/>
        </p:nvPicPr>
        <p:blipFill>
          <a:blip r:embed="rId3"/>
          <a:stretch>
            <a:fillRect/>
          </a:stretch>
        </p:blipFill>
        <p:spPr>
          <a:xfrm>
            <a:off x="11870928" y="9087147"/>
            <a:ext cx="11158803" cy="1852939"/>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5" name="Screenshot 2023-11-30 at 6.26.35 PM.png" descr="Screenshot 2023-11-30 at 6.26.35 PM.png"/>
          <p:cNvPicPr>
            <a:picLocks noGrp="1" noChangeAspect="1"/>
          </p:cNvPicPr>
          <p:nvPr>
            <p:ph type="pic" idx="21"/>
          </p:nvPr>
        </p:nvPicPr>
        <p:blipFill>
          <a:blip r:embed="rId2"/>
          <a:srcRect l="359" r="359"/>
          <a:stretch>
            <a:fillRect/>
          </a:stretch>
        </p:blipFill>
        <p:spPr>
          <a:xfrm>
            <a:off x="11645403" y="1270000"/>
            <a:ext cx="12015194" cy="11176000"/>
          </a:xfrm>
          <a:prstGeom prst="rect">
            <a:avLst/>
          </a:prstGeom>
        </p:spPr>
      </p:pic>
      <p:sp>
        <p:nvSpPr>
          <p:cNvPr id="196" name="Query No. 11…"/>
          <p:cNvSpPr txBox="1">
            <a:spLocks noGrp="1"/>
          </p:cNvSpPr>
          <p:nvPr>
            <p:ph type="body" sz="quarter" idx="1"/>
          </p:nvPr>
        </p:nvSpPr>
        <p:spPr>
          <a:xfrm>
            <a:off x="1206180" y="1828176"/>
            <a:ext cx="9779001" cy="5385424"/>
          </a:xfrm>
          <a:prstGeom prst="rect">
            <a:avLst/>
          </a:prstGeom>
        </p:spPr>
        <p:txBody>
          <a:bodyPr/>
          <a:lstStyle/>
          <a:p>
            <a:pPr defTabSz="693419">
              <a:defRPr sz="4619"/>
            </a:pPr>
            <a:r>
              <a:t>Query No. 11</a:t>
            </a:r>
          </a:p>
          <a:p>
            <a:pPr defTabSz="693419">
              <a:defRPr sz="4619"/>
            </a:pPr>
            <a:endParaRPr/>
          </a:p>
          <a:p>
            <a:pPr algn="just" defTabSz="384047">
              <a:lnSpc>
                <a:spcPct val="120000"/>
              </a:lnSpc>
              <a:spcBef>
                <a:spcPts val="1000"/>
              </a:spcBef>
              <a:defRPr sz="2631" b="0">
                <a:latin typeface="Times Roman"/>
                <a:ea typeface="Times Roman"/>
                <a:cs typeface="Times Roman"/>
                <a:sym typeface="Times Roman"/>
              </a:defRPr>
            </a:pPr>
            <a:r>
              <a:t>Query calculates global COVID-19 statistics by summing up new cases and new deaths worldwide from the ‘CovidDeaths’ table. It computes the total number of cases, total deaths, and the death percentage by dividing the total new deaths by the total new cases and multiplying the result by 100. However, the query has an error in the ‘ORDER BY’ clause as aggregate functions like ‘SUM’ cannot be ordered. </a:t>
            </a:r>
            <a:endParaRPr sz="2184"/>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8" name="A modern white building with glass panels against a clear, blue sky" descr="A modern white building with glass panels against a clear, blue sky"/>
          <p:cNvPicPr>
            <a:picLocks noGrp="1" noChangeAspect="1"/>
          </p:cNvPicPr>
          <p:nvPr>
            <p:ph type="pic" idx="21"/>
          </p:nvPr>
        </p:nvPicPr>
        <p:blipFill>
          <a:blip r:embed="rId2"/>
          <a:srcRect b="273"/>
          <a:stretch>
            <a:fillRect/>
          </a:stretch>
        </p:blipFill>
        <p:spPr>
          <a:xfrm>
            <a:off x="13682198" y="384307"/>
            <a:ext cx="9101603" cy="12122476"/>
          </a:xfrm>
          <a:prstGeom prst="rect">
            <a:avLst/>
          </a:prstGeom>
        </p:spPr>
      </p:pic>
      <p:sp>
        <p:nvSpPr>
          <p:cNvPr id="199" name="DATA INTEGRATION"/>
          <p:cNvSpPr txBox="1">
            <a:spLocks noGrp="1"/>
          </p:cNvSpPr>
          <p:nvPr>
            <p:ph type="title"/>
          </p:nvPr>
        </p:nvSpPr>
        <p:spPr>
          <a:xfrm>
            <a:off x="1206500" y="-2286000"/>
            <a:ext cx="9779000" cy="5882273"/>
          </a:xfrm>
          <a:prstGeom prst="rect">
            <a:avLst/>
          </a:prstGeom>
        </p:spPr>
        <p:txBody>
          <a:bodyPr/>
          <a:lstStyle/>
          <a:p>
            <a:r>
              <a:t>DATA INTEGRATION</a:t>
            </a:r>
          </a:p>
        </p:txBody>
      </p:sp>
      <p:sp>
        <p:nvSpPr>
          <p:cNvPr id="200" name="Loading 2 Datasets"/>
          <p:cNvSpPr txBox="1">
            <a:spLocks noGrp="1"/>
          </p:cNvSpPr>
          <p:nvPr>
            <p:ph type="body" sz="quarter" idx="1"/>
          </p:nvPr>
        </p:nvSpPr>
        <p:spPr>
          <a:xfrm>
            <a:off x="1206500" y="4495176"/>
            <a:ext cx="9779000" cy="5385424"/>
          </a:xfrm>
          <a:prstGeom prst="rect">
            <a:avLst/>
          </a:prstGeom>
        </p:spPr>
        <p:txBody>
          <a:bodyPr/>
          <a:lstStyle>
            <a:lvl1pPr>
              <a:defRPr b="0">
                <a:latin typeface="Times New Roman"/>
                <a:ea typeface="Times New Roman"/>
                <a:cs typeface="Times New Roman"/>
                <a:sym typeface="Times New Roman"/>
              </a:defRPr>
            </a:lvl1pPr>
          </a:lstStyle>
          <a:p>
            <a:r>
              <a:t>Loading 2 Datasets </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2" name="A modern white building with glass panels against a clear, blue sky" descr="A modern white building with glass panels against a clear, blue sky"/>
          <p:cNvPicPr>
            <a:picLocks noGrp="1" noChangeAspect="1"/>
          </p:cNvPicPr>
          <p:nvPr>
            <p:ph type="pic" idx="21"/>
          </p:nvPr>
        </p:nvPicPr>
        <p:blipFill>
          <a:blip r:embed="rId2"/>
          <a:srcRect/>
          <a:stretch>
            <a:fillRect/>
          </a:stretch>
        </p:blipFill>
        <p:spPr>
          <a:xfrm>
            <a:off x="11646369" y="1737116"/>
            <a:ext cx="12212900" cy="10241767"/>
          </a:xfrm>
          <a:prstGeom prst="rect">
            <a:avLst/>
          </a:prstGeom>
        </p:spPr>
      </p:pic>
      <p:sp>
        <p:nvSpPr>
          <p:cNvPr id="203" name="Query No. 12…"/>
          <p:cNvSpPr txBox="1">
            <a:spLocks noGrp="1"/>
          </p:cNvSpPr>
          <p:nvPr>
            <p:ph type="body" sz="quarter" idx="1"/>
          </p:nvPr>
        </p:nvSpPr>
        <p:spPr>
          <a:xfrm>
            <a:off x="1206180" y="1726576"/>
            <a:ext cx="9779001" cy="5385424"/>
          </a:xfrm>
          <a:prstGeom prst="rect">
            <a:avLst/>
          </a:prstGeom>
        </p:spPr>
        <p:txBody>
          <a:bodyPr/>
          <a:lstStyle/>
          <a:p>
            <a:pPr defTabSz="759459">
              <a:defRPr sz="5060"/>
            </a:pPr>
            <a:r>
              <a:t>Query No. 12</a:t>
            </a:r>
          </a:p>
          <a:p>
            <a:pPr defTabSz="759459">
              <a:defRPr sz="5060"/>
            </a:pPr>
            <a:endParaRPr/>
          </a:p>
          <a:p>
            <a:pPr algn="just" defTabSz="420623">
              <a:lnSpc>
                <a:spcPct val="120000"/>
              </a:lnSpc>
              <a:spcBef>
                <a:spcPts val="1100"/>
              </a:spcBef>
              <a:defRPr sz="2974" b="0">
                <a:latin typeface="Times Roman"/>
                <a:ea typeface="Times Roman"/>
                <a:cs typeface="Times Roman"/>
                <a:sym typeface="Times Roman"/>
              </a:defRPr>
            </a:pPr>
            <a:r>
              <a:t>The query aims to combine information from the ‘CovidDeaths’ table and the ‘vacc’ table, presumably to associate COVID-19 death data (‘CovidDeaths’) with vaccination data (‘vacc’) based on matching locations and dates. The result set would contain columns from both tables for matching location and date pairs. </a:t>
            </a:r>
            <a:endParaRPr sz="2484"/>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 name="A modern white building with glass panels against a clear, blue sky" descr="A modern white building with glass panels against a clear, blue sky"/>
          <p:cNvPicPr>
            <a:picLocks noGrp="1" noChangeAspect="1"/>
          </p:cNvPicPr>
          <p:nvPr>
            <p:ph type="pic" idx="21"/>
          </p:nvPr>
        </p:nvPicPr>
        <p:blipFill>
          <a:blip r:embed="rId2"/>
          <a:srcRect l="266" r="266"/>
          <a:stretch>
            <a:fillRect/>
          </a:stretch>
        </p:blipFill>
        <p:spPr>
          <a:xfrm>
            <a:off x="11787133" y="5765800"/>
            <a:ext cx="12152151" cy="5170517"/>
          </a:xfrm>
          <a:prstGeom prst="rect">
            <a:avLst/>
          </a:prstGeom>
        </p:spPr>
      </p:pic>
      <p:sp>
        <p:nvSpPr>
          <p:cNvPr id="206" name="Query No. 13…"/>
          <p:cNvSpPr txBox="1">
            <a:spLocks noGrp="1"/>
          </p:cNvSpPr>
          <p:nvPr>
            <p:ph type="body" sz="quarter" idx="1"/>
          </p:nvPr>
        </p:nvSpPr>
        <p:spPr>
          <a:xfrm>
            <a:off x="1206180" y="2183776"/>
            <a:ext cx="9779001" cy="5385424"/>
          </a:xfrm>
          <a:prstGeom prst="rect">
            <a:avLst/>
          </a:prstGeom>
        </p:spPr>
        <p:txBody>
          <a:bodyPr/>
          <a:lstStyle/>
          <a:p>
            <a:r>
              <a:t>Query No. 13</a:t>
            </a:r>
          </a:p>
          <a:p>
            <a:endParaRPr/>
          </a:p>
          <a:p>
            <a:pPr algn="just" defTabSz="457200">
              <a:spcBef>
                <a:spcPts val="1200"/>
              </a:spcBef>
              <a:defRPr sz="3433" b="0">
                <a:latin typeface="Times Roman"/>
                <a:ea typeface="Times Roman"/>
                <a:cs typeface="Times Roman"/>
                <a:sym typeface="Times Roman"/>
              </a:defRPr>
            </a:pPr>
            <a:r>
              <a:t>The query combines information from the ‘coviddeaths’ table and the ‘vacc’ table based on matching location and date pairs. The result set contains columns from both tables for records that have matching location and date values. </a:t>
            </a:r>
            <a:endParaRPr sz="2900"/>
          </a:p>
        </p:txBody>
      </p:sp>
      <p:pic>
        <p:nvPicPr>
          <p:cNvPr id="207" name="Screenshot 2023-11-30 at 6.47.25 PM.png" descr="Screenshot 2023-11-30 at 6.47.25 PM.png"/>
          <p:cNvPicPr>
            <a:picLocks noChangeAspect="1"/>
          </p:cNvPicPr>
          <p:nvPr/>
        </p:nvPicPr>
        <p:blipFill>
          <a:blip r:embed="rId3"/>
          <a:stretch>
            <a:fillRect/>
          </a:stretch>
        </p:blipFill>
        <p:spPr>
          <a:xfrm>
            <a:off x="11377711" y="1426964"/>
            <a:ext cx="12518034" cy="4406859"/>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Query No .14…"/>
          <p:cNvSpPr txBox="1">
            <a:spLocks noGrp="1"/>
          </p:cNvSpPr>
          <p:nvPr>
            <p:ph type="body" sz="half" idx="1"/>
          </p:nvPr>
        </p:nvSpPr>
        <p:spPr>
          <a:xfrm>
            <a:off x="1054099" y="1294776"/>
            <a:ext cx="12211746" cy="7705556"/>
          </a:xfrm>
          <a:prstGeom prst="rect">
            <a:avLst/>
          </a:prstGeom>
        </p:spPr>
        <p:txBody>
          <a:bodyPr/>
          <a:lstStyle/>
          <a:p>
            <a:pPr defTabSz="544830">
              <a:defRPr sz="3630"/>
            </a:pPr>
            <a:r>
              <a:t>Query No .14</a:t>
            </a:r>
          </a:p>
          <a:p>
            <a:pPr algn="just" defTabSz="544830">
              <a:defRPr sz="5082"/>
            </a:pPr>
            <a:endParaRPr/>
          </a:p>
          <a:p>
            <a:pPr algn="just" defTabSz="301752">
              <a:spcBef>
                <a:spcPts val="700"/>
              </a:spcBef>
              <a:defRPr sz="2595" b="0">
                <a:latin typeface="Times Roman"/>
                <a:ea typeface="Times Roman"/>
                <a:cs typeface="Times Roman"/>
                <a:sym typeface="Times Roman"/>
              </a:defRPr>
            </a:pPr>
            <a:r>
              <a:t>This SQL query performs an inner join between the ‘coviddeaths’ table aliased as ‘cd’ and the ‘vacc’ table aliased as ‘v’. It retrieves specific columns: ‘location’, ‘date’, ‘total_cases’, ‘total_deaths’ from the ‘coviddeaths’ table, and ‘total_tests’, ‘total_vaccinations’ from the ‘vacc’ table. </a:t>
            </a:r>
          </a:p>
          <a:p>
            <a:pPr algn="just" defTabSz="301752">
              <a:spcBef>
                <a:spcPts val="700"/>
              </a:spcBef>
              <a:defRPr sz="2595" b="0">
                <a:latin typeface="Times Roman"/>
                <a:ea typeface="Times Roman"/>
                <a:cs typeface="Times Roman"/>
                <a:sym typeface="Times Roman"/>
              </a:defRPr>
            </a:pPr>
            <a:endParaRPr sz="2244"/>
          </a:p>
          <a:p>
            <a:pPr algn="just" defTabSz="301752">
              <a:spcBef>
                <a:spcPts val="700"/>
              </a:spcBef>
              <a:defRPr sz="2595" b="0">
                <a:latin typeface="Times Roman"/>
                <a:ea typeface="Times Roman"/>
                <a:cs typeface="Times Roman"/>
                <a:sym typeface="Times Roman"/>
              </a:defRPr>
            </a:pPr>
            <a:r>
              <a:t>The query joins these tables based on multiple conditions:</a:t>
            </a:r>
            <a:br/>
            <a:r>
              <a:t>- Matching ‘iso_code’, ‘location’, and ‘date’ between the two tables (‘cd’ and ‘v’). </a:t>
            </a:r>
            <a:endParaRPr sz="2244"/>
          </a:p>
          <a:p>
            <a:pPr algn="just" defTabSz="301752">
              <a:spcBef>
                <a:spcPts val="700"/>
              </a:spcBef>
              <a:defRPr sz="2595" b="0">
                <a:latin typeface="Times Roman"/>
                <a:ea typeface="Times Roman"/>
                <a:cs typeface="Times Roman"/>
                <a:sym typeface="Times Roman"/>
              </a:defRPr>
            </a:pPr>
            <a:r>
              <a:t>- Filters out records where the ‘total_cases’, ‘total_deaths’ columns in ‘coviddeaths’ table, and ‘total_tests’, ‘total_vaccinations’ columns in the ‘vacc’ table are not null. </a:t>
            </a:r>
            <a:endParaRPr sz="2244"/>
          </a:p>
          <a:p>
            <a:pPr algn="just" defTabSz="301752">
              <a:spcBef>
                <a:spcPts val="700"/>
              </a:spcBef>
              <a:defRPr sz="2595" b="0">
                <a:latin typeface="Times Roman"/>
                <a:ea typeface="Times Roman"/>
                <a:cs typeface="Times Roman"/>
                <a:sym typeface="Times Roman"/>
              </a:defRPr>
            </a:pPr>
            <a:endParaRPr sz="2244"/>
          </a:p>
          <a:p>
            <a:pPr algn="just" defTabSz="301752">
              <a:spcBef>
                <a:spcPts val="700"/>
              </a:spcBef>
              <a:defRPr sz="2595" b="0">
                <a:latin typeface="Times Roman"/>
                <a:ea typeface="Times Roman"/>
                <a:cs typeface="Times Roman"/>
                <a:sym typeface="Times Roman"/>
              </a:defRPr>
            </a:pPr>
            <a:r>
              <a:t>The purpose of this query is to retrieve specific COVID-19 data (‘total_cases’, ‘total_deaths’) from the ‘coviddeaths’ table and vaccination data (‘total_tests’, ‘total_vaccinations’) from the ‘vacc’ table where matching records are found based on location, date, and iso_code, while ensuring that these columns have non-null values. </a:t>
            </a:r>
            <a:endParaRPr sz="2244"/>
          </a:p>
        </p:txBody>
      </p:sp>
      <p:pic>
        <p:nvPicPr>
          <p:cNvPr id="210" name="Screenshot 2023-11-30 at 7.02.26 PM.png" descr="Screenshot 2023-11-30 at 7.02.26 PM.png"/>
          <p:cNvPicPr>
            <a:picLocks noChangeAspect="1"/>
          </p:cNvPicPr>
          <p:nvPr/>
        </p:nvPicPr>
        <p:blipFill>
          <a:blip r:embed="rId2"/>
          <a:stretch>
            <a:fillRect/>
          </a:stretch>
        </p:blipFill>
        <p:spPr>
          <a:xfrm>
            <a:off x="13885465" y="2408326"/>
            <a:ext cx="9862991" cy="8369113"/>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2" name="Screenshot 2023-11-30 at 7.03.57 PM.png" descr="Screenshot 2023-11-30 at 7.03.57 PM.png"/>
          <p:cNvPicPr>
            <a:picLocks noGrp="1" noChangeAspect="1"/>
          </p:cNvPicPr>
          <p:nvPr>
            <p:ph type="pic" idx="21"/>
          </p:nvPr>
        </p:nvPicPr>
        <p:blipFill>
          <a:blip r:embed="rId2"/>
          <a:srcRect b="589"/>
          <a:stretch>
            <a:fillRect/>
          </a:stretch>
        </p:blipFill>
        <p:spPr>
          <a:xfrm>
            <a:off x="13119298" y="753246"/>
            <a:ext cx="9035038" cy="12589735"/>
          </a:xfrm>
          <a:prstGeom prst="rect">
            <a:avLst/>
          </a:prstGeom>
        </p:spPr>
      </p:pic>
      <p:sp>
        <p:nvSpPr>
          <p:cNvPr id="213" name="Query No. 15…"/>
          <p:cNvSpPr txBox="1">
            <a:spLocks noGrp="1"/>
          </p:cNvSpPr>
          <p:nvPr>
            <p:ph type="body" sz="half" idx="1"/>
          </p:nvPr>
        </p:nvSpPr>
        <p:spPr>
          <a:xfrm>
            <a:off x="1155380" y="1472576"/>
            <a:ext cx="11102083" cy="8884870"/>
          </a:xfrm>
          <a:prstGeom prst="rect">
            <a:avLst/>
          </a:prstGeom>
        </p:spPr>
        <p:txBody>
          <a:bodyPr/>
          <a:lstStyle/>
          <a:p>
            <a:pPr defTabSz="726440">
              <a:defRPr sz="4840"/>
            </a:pPr>
            <a:r>
              <a:t>Query No. 15</a:t>
            </a:r>
          </a:p>
          <a:p>
            <a:pPr algn="just" defTabSz="726440">
              <a:lnSpc>
                <a:spcPct val="120000"/>
              </a:lnSpc>
              <a:defRPr sz="6072"/>
            </a:pPr>
            <a:endParaRPr/>
          </a:p>
          <a:p>
            <a:pPr algn="just" defTabSz="402336">
              <a:lnSpc>
                <a:spcPct val="120000"/>
              </a:lnSpc>
              <a:spcBef>
                <a:spcPts val="1000"/>
              </a:spcBef>
              <a:defRPr sz="2757" b="0">
                <a:latin typeface="Times Roman"/>
                <a:ea typeface="Times Roman"/>
                <a:cs typeface="Times Roman"/>
                <a:sym typeface="Times Roman"/>
              </a:defRPr>
            </a:pPr>
            <a:r>
              <a:t>This SQL query performs an inner join between the ‘coviddeaths’ table (aliased as ‘cd’) and the ‘vacc’ table (aliased as ‘v’). It retrieves all columns from both tables where there is a match on ‘iso_code’, ‘location’, and ‘date’ columns between the two tables. </a:t>
            </a:r>
            <a:endParaRPr sz="2288"/>
          </a:p>
          <a:p>
            <a:pPr algn="just" defTabSz="402336">
              <a:lnSpc>
                <a:spcPct val="120000"/>
              </a:lnSpc>
              <a:defRPr sz="2288" b="0">
                <a:latin typeface="Times Roman"/>
                <a:ea typeface="Times Roman"/>
                <a:cs typeface="Times Roman"/>
                <a:sym typeface="Times Roman"/>
              </a:defRPr>
            </a:pPr>
            <a:endParaRPr sz="2288"/>
          </a:p>
          <a:p>
            <a:pPr algn="just" defTabSz="402336">
              <a:lnSpc>
                <a:spcPct val="120000"/>
              </a:lnSpc>
              <a:spcBef>
                <a:spcPts val="1000"/>
              </a:spcBef>
              <a:defRPr sz="2757" b="0">
                <a:latin typeface="Times Roman"/>
                <a:ea typeface="Times Roman"/>
                <a:cs typeface="Times Roman"/>
                <a:sym typeface="Times Roman"/>
              </a:defRPr>
            </a:pPr>
            <a:r>
              <a:t>Additionally, the query includes extensive null value checks for multiple columns from both datasets: </a:t>
            </a:r>
            <a:endParaRPr sz="2288"/>
          </a:p>
          <a:p>
            <a:pPr algn="just" defTabSz="402336">
              <a:lnSpc>
                <a:spcPct val="120000"/>
              </a:lnSpc>
              <a:spcBef>
                <a:spcPts val="1000"/>
              </a:spcBef>
              <a:defRPr sz="2757" b="0">
                <a:latin typeface="Times Roman"/>
                <a:ea typeface="Times Roman"/>
                <a:cs typeface="Times Roman"/>
                <a:sym typeface="Times Roman"/>
              </a:defRPr>
            </a:pPr>
            <a:r>
              <a:t>- For columns in the ‘coviddeaths’ table, it verifies that specific columns related to COVID-19 data (such as population, cases, deaths, hospitalization rates, etc.) are not null. </a:t>
            </a:r>
            <a:endParaRPr sz="2288"/>
          </a:p>
          <a:p>
            <a:pPr algn="just" defTabSz="402336">
              <a:lnSpc>
                <a:spcPct val="120000"/>
              </a:lnSpc>
              <a:spcBef>
                <a:spcPts val="1000"/>
              </a:spcBef>
              <a:defRPr sz="2757" b="0">
                <a:latin typeface="Times Roman"/>
                <a:ea typeface="Times Roman"/>
                <a:cs typeface="Times Roman"/>
                <a:sym typeface="Times Roman"/>
              </a:defRPr>
            </a:pPr>
            <a:r>
              <a:t>- For columns in the ‘vacc’ table, it ensures that various vaccination-related columns (such as tests, vaccination counts, rates, etc.) do not have null values. </a:t>
            </a:r>
            <a:endParaRPr sz="1056"/>
          </a:p>
        </p:txBody>
      </p:sp>
      <p:pic>
        <p:nvPicPr>
          <p:cNvPr id="214" name="Screenshot 2023-11-30 at 6.55.28 PM.png" descr="Screenshot 2023-11-30 at 6.55.28 PM.png"/>
          <p:cNvPicPr>
            <a:picLocks noChangeAspect="1"/>
          </p:cNvPicPr>
          <p:nvPr/>
        </p:nvPicPr>
        <p:blipFill>
          <a:blip r:embed="rId3"/>
          <a:stretch>
            <a:fillRect/>
          </a:stretch>
        </p:blipFill>
        <p:spPr>
          <a:xfrm>
            <a:off x="1530552" y="10691117"/>
            <a:ext cx="10351739" cy="1620273"/>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 name="Screenshot 2023-11-30 at 5.40.03 PM.png" descr="Screenshot 2023-11-30 at 5.40.03 PM.png"/>
          <p:cNvPicPr>
            <a:picLocks noGrp="1" noChangeAspect="1"/>
          </p:cNvPicPr>
          <p:nvPr>
            <p:ph type="pic" idx="22"/>
          </p:nvPr>
        </p:nvPicPr>
        <p:blipFill>
          <a:blip r:embed="rId2"/>
          <a:srcRect l="6437" r="408"/>
          <a:stretch>
            <a:fillRect/>
          </a:stretch>
        </p:blipFill>
        <p:spPr>
          <a:xfrm>
            <a:off x="8117185" y="1108818"/>
            <a:ext cx="15744691" cy="11188205"/>
          </a:xfrm>
          <a:prstGeom prst="rect">
            <a:avLst/>
          </a:prstGeom>
        </p:spPr>
      </p:pic>
      <p:sp>
        <p:nvSpPr>
          <p:cNvPr id="156" name="Loading DataSet into the VizierDB"/>
          <p:cNvSpPr txBox="1">
            <a:spLocks noGrp="1"/>
          </p:cNvSpPr>
          <p:nvPr>
            <p:ph type="title"/>
          </p:nvPr>
        </p:nvSpPr>
        <p:spPr>
          <a:xfrm>
            <a:off x="1206499" y="1805460"/>
            <a:ext cx="6855319" cy="1435101"/>
          </a:xfrm>
          <a:prstGeom prst="rect">
            <a:avLst/>
          </a:prstGeom>
        </p:spPr>
        <p:txBody>
          <a:bodyPr/>
          <a:lstStyle>
            <a:lvl1pPr defTabSz="1121635">
              <a:lnSpc>
                <a:spcPct val="120000"/>
              </a:lnSpc>
              <a:defRPr sz="3910" spc="-78"/>
            </a:lvl1pPr>
          </a:lstStyle>
          <a:p>
            <a:r>
              <a:t>Loading DataSet into the VizierDB</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Conclus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Conclusion</a:t>
            </a:r>
          </a:p>
        </p:txBody>
      </p:sp>
      <p:sp>
        <p:nvSpPr>
          <p:cNvPr id="217" name="In this project, We have found many issues and solved them using the SQL queries.…"/>
          <p:cNvSpPr txBox="1">
            <a:spLocks noGrp="1"/>
          </p:cNvSpPr>
          <p:nvPr>
            <p:ph type="body" idx="1"/>
          </p:nvPr>
        </p:nvSpPr>
        <p:spPr>
          <a:prstGeom prst="rect">
            <a:avLst/>
          </a:prstGeom>
        </p:spPr>
        <p:txBody>
          <a:bodyPr/>
          <a:lstStyle/>
          <a:p>
            <a:r>
              <a:t>In this project, We have found many issues and solved them using the SQL queries.</a:t>
            </a:r>
          </a:p>
          <a:p>
            <a:r>
              <a:t>We have also performed the data integration and succeeded in performing each and every query very well. </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8" name="Screenshot 2023-11-30 at 5.42.10 PM.png" descr="Screenshot 2023-11-30 at 5.42.10 PM.png"/>
          <p:cNvPicPr>
            <a:picLocks noGrp="1" noChangeAspect="1"/>
          </p:cNvPicPr>
          <p:nvPr>
            <p:ph type="pic" idx="21"/>
          </p:nvPr>
        </p:nvPicPr>
        <p:blipFill>
          <a:blip r:embed="rId2"/>
          <a:srcRect l="1270" r="696"/>
          <a:stretch>
            <a:fillRect/>
          </a:stretch>
        </p:blipFill>
        <p:spPr>
          <a:xfrm>
            <a:off x="9132535" y="1402882"/>
            <a:ext cx="14579438" cy="9696858"/>
          </a:xfrm>
          <a:prstGeom prst="rect">
            <a:avLst/>
          </a:prstGeom>
        </p:spPr>
      </p:pic>
      <p:sp>
        <p:nvSpPr>
          <p:cNvPr id="159" name="Columns of the DataSet"/>
          <p:cNvSpPr txBox="1">
            <a:spLocks noGrp="1"/>
          </p:cNvSpPr>
          <p:nvPr>
            <p:ph type="title"/>
          </p:nvPr>
        </p:nvSpPr>
        <p:spPr>
          <a:xfrm>
            <a:off x="1206180" y="1701609"/>
            <a:ext cx="9779001" cy="2593683"/>
          </a:xfrm>
          <a:prstGeom prst="rect">
            <a:avLst/>
          </a:prstGeom>
        </p:spPr>
        <p:txBody>
          <a:bodyPr/>
          <a:lstStyle>
            <a:lvl1pPr>
              <a:lnSpc>
                <a:spcPct val="120000"/>
              </a:lnSpc>
              <a:defRPr sz="7300" spc="-145"/>
            </a:lvl1pPr>
          </a:lstStyle>
          <a:p>
            <a:r>
              <a:t>Columns of the DataSet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1" name="Screenshot 2023-11-30 at 5.45.20 PM.png" descr="Screenshot 2023-11-30 at 5.45.20 PM.png"/>
          <p:cNvPicPr>
            <a:picLocks noGrp="1" noChangeAspect="1"/>
          </p:cNvPicPr>
          <p:nvPr>
            <p:ph type="pic" idx="21"/>
          </p:nvPr>
        </p:nvPicPr>
        <p:blipFill>
          <a:blip r:embed="rId2"/>
          <a:srcRect b="5526"/>
          <a:stretch>
            <a:fillRect/>
          </a:stretch>
        </p:blipFill>
        <p:spPr>
          <a:xfrm>
            <a:off x="13085167" y="1260522"/>
            <a:ext cx="9779124" cy="11374169"/>
          </a:xfrm>
          <a:prstGeom prst="rect">
            <a:avLst/>
          </a:prstGeom>
        </p:spPr>
      </p:pic>
      <p:sp>
        <p:nvSpPr>
          <p:cNvPr id="162" name="Query No. 1…"/>
          <p:cNvSpPr txBox="1">
            <a:spLocks noGrp="1"/>
          </p:cNvSpPr>
          <p:nvPr>
            <p:ph type="body" sz="quarter" idx="1"/>
          </p:nvPr>
        </p:nvSpPr>
        <p:spPr>
          <a:xfrm>
            <a:off x="1405824" y="1678822"/>
            <a:ext cx="9779001" cy="5385424"/>
          </a:xfrm>
          <a:prstGeom prst="rect">
            <a:avLst/>
          </a:prstGeom>
        </p:spPr>
        <p:txBody>
          <a:bodyPr/>
          <a:lstStyle/>
          <a:p>
            <a:pPr defTabSz="742950">
              <a:defRPr sz="4950"/>
            </a:pPr>
            <a:r>
              <a:t>Query No. 1</a:t>
            </a:r>
          </a:p>
          <a:p>
            <a:pPr defTabSz="742950">
              <a:defRPr sz="4950"/>
            </a:pPr>
            <a:endParaRPr/>
          </a:p>
          <a:p>
            <a:pPr algn="just" defTabSz="2194505">
              <a:lnSpc>
                <a:spcPct val="120000"/>
              </a:lnSpc>
              <a:spcBef>
                <a:spcPts val="4000"/>
              </a:spcBef>
              <a:defRPr sz="4319" b="0">
                <a:latin typeface="Times New Roman"/>
                <a:ea typeface="Times New Roman"/>
                <a:cs typeface="Times New Roman"/>
                <a:sym typeface="Times New Roman"/>
              </a:defRPr>
            </a:pPr>
            <a:r>
              <a:t>This SQL query is a SELECT statement used for retrieving the data from the table named as ‘coviddeaths’ under the certain conditions specified by the WHERE clause. </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Screenshot 2023-11-30 at 5.51.27 PM.png" descr="Screenshot 2023-11-30 at 5.51.27 PM.png"/>
          <p:cNvPicPr>
            <a:picLocks noGrp="1" noChangeAspect="1"/>
          </p:cNvPicPr>
          <p:nvPr>
            <p:ph type="pic" idx="21"/>
          </p:nvPr>
        </p:nvPicPr>
        <p:blipFill>
          <a:blip r:embed="rId2"/>
          <a:srcRect l="2424" r="1532"/>
          <a:stretch>
            <a:fillRect/>
          </a:stretch>
        </p:blipFill>
        <p:spPr>
          <a:xfrm>
            <a:off x="8066543" y="1270000"/>
            <a:ext cx="15047457" cy="11176000"/>
          </a:xfrm>
          <a:prstGeom prst="rect">
            <a:avLst/>
          </a:prstGeom>
        </p:spPr>
      </p:pic>
      <p:sp>
        <p:nvSpPr>
          <p:cNvPr id="165" name="Query No. 2…"/>
          <p:cNvSpPr txBox="1">
            <a:spLocks noGrp="1"/>
          </p:cNvSpPr>
          <p:nvPr>
            <p:ph type="body" sz="quarter" idx="1"/>
          </p:nvPr>
        </p:nvSpPr>
        <p:spPr>
          <a:xfrm>
            <a:off x="361509" y="2151586"/>
            <a:ext cx="7652380" cy="5385424"/>
          </a:xfrm>
          <a:prstGeom prst="rect">
            <a:avLst/>
          </a:prstGeom>
        </p:spPr>
        <p:txBody>
          <a:bodyPr/>
          <a:lstStyle/>
          <a:p>
            <a:pPr>
              <a:defRPr sz="5200"/>
            </a:pPr>
            <a:r>
              <a:t>Query No. 2</a:t>
            </a:r>
          </a:p>
          <a:p>
            <a:endParaRPr/>
          </a:p>
          <a:p>
            <a:pPr defTabSz="457200">
              <a:lnSpc>
                <a:spcPct val="120000"/>
              </a:lnSpc>
              <a:spcBef>
                <a:spcPts val="1200"/>
              </a:spcBef>
              <a:defRPr sz="3433" b="0">
                <a:latin typeface="Times Roman"/>
                <a:ea typeface="Times Roman"/>
                <a:cs typeface="Times Roman"/>
                <a:sym typeface="Times Roman"/>
              </a:defRPr>
            </a:pPr>
            <a:r>
              <a:t>The query assigns aliases (missing_iso_code, missing_continent, etc.) to the resulting counts for better readability in the output. </a:t>
            </a:r>
            <a:endParaRPr sz="2900"/>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7" name="Screenshot 2023-11-30 at 5.53.38 PM.png" descr="Screenshot 2023-11-30 at 5.53.38 PM.png"/>
          <p:cNvPicPr>
            <a:picLocks noGrp="1" noChangeAspect="1"/>
          </p:cNvPicPr>
          <p:nvPr>
            <p:ph type="pic" idx="21"/>
          </p:nvPr>
        </p:nvPicPr>
        <p:blipFill>
          <a:blip r:embed="rId2"/>
          <a:srcRect r="29021"/>
          <a:stretch>
            <a:fillRect/>
          </a:stretch>
        </p:blipFill>
        <p:spPr>
          <a:xfrm>
            <a:off x="11544155" y="907861"/>
            <a:ext cx="12185054" cy="11176001"/>
          </a:xfrm>
          <a:prstGeom prst="rect">
            <a:avLst/>
          </a:prstGeom>
        </p:spPr>
      </p:pic>
      <p:sp>
        <p:nvSpPr>
          <p:cNvPr id="168" name="Query No. 3…"/>
          <p:cNvSpPr txBox="1">
            <a:spLocks noGrp="1"/>
          </p:cNvSpPr>
          <p:nvPr>
            <p:ph type="body" sz="quarter" idx="1"/>
          </p:nvPr>
        </p:nvSpPr>
        <p:spPr>
          <a:xfrm>
            <a:off x="829998" y="1517470"/>
            <a:ext cx="9779001" cy="5385424"/>
          </a:xfrm>
          <a:prstGeom prst="rect">
            <a:avLst/>
          </a:prstGeom>
        </p:spPr>
        <p:txBody>
          <a:bodyPr/>
          <a:lstStyle/>
          <a:p>
            <a:r>
              <a:t>Query No. 3</a:t>
            </a:r>
          </a:p>
          <a:p>
            <a:endParaRPr/>
          </a:p>
          <a:p>
            <a:pPr algn="just" defTabSz="457200">
              <a:lnSpc>
                <a:spcPct val="120000"/>
              </a:lnSpc>
              <a:spcBef>
                <a:spcPts val="1200"/>
              </a:spcBef>
              <a:defRPr sz="3333" b="0">
                <a:latin typeface="Times Roman"/>
                <a:ea typeface="Times Roman"/>
                <a:cs typeface="Times Roman"/>
                <a:sym typeface="Times Roman"/>
              </a:defRPr>
            </a:pPr>
            <a:r>
              <a:t>The query returns the result set where each column contains the original data from the coviddeaths data table. However, if any of the columns had the null values, they will be replaced by 'N/A' as specified in the above function. </a:t>
            </a:r>
            <a:endParaRPr sz="1200"/>
          </a:p>
        </p:txBody>
      </p:sp>
      <p:pic>
        <p:nvPicPr>
          <p:cNvPr id="169" name="Screenshot 2023-11-30 at 6.15.08 PM.png" descr="Screenshot 2023-11-30 at 6.15.08 PM.png"/>
          <p:cNvPicPr>
            <a:picLocks noChangeAspect="1"/>
          </p:cNvPicPr>
          <p:nvPr/>
        </p:nvPicPr>
        <p:blipFill>
          <a:blip r:embed="rId3"/>
          <a:stretch>
            <a:fillRect/>
          </a:stretch>
        </p:blipFill>
        <p:spPr>
          <a:xfrm>
            <a:off x="745699" y="6661344"/>
            <a:ext cx="9947599" cy="5385424"/>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1" name="Screenshot 2023-11-30 at 5.56.38 PM.png" descr="Screenshot 2023-11-30 at 5.56.38 PM.png"/>
          <p:cNvPicPr>
            <a:picLocks noGrp="1" noChangeAspect="1"/>
          </p:cNvPicPr>
          <p:nvPr>
            <p:ph type="pic" idx="21"/>
          </p:nvPr>
        </p:nvPicPr>
        <p:blipFill>
          <a:blip r:embed="rId2"/>
          <a:srcRect l="97" r="1187"/>
          <a:stretch>
            <a:fillRect/>
          </a:stretch>
        </p:blipFill>
        <p:spPr>
          <a:xfrm>
            <a:off x="11815762" y="2407941"/>
            <a:ext cx="11642129" cy="9617264"/>
          </a:xfrm>
          <a:prstGeom prst="rect">
            <a:avLst/>
          </a:prstGeom>
        </p:spPr>
      </p:pic>
      <p:sp>
        <p:nvSpPr>
          <p:cNvPr id="172" name="Query No. 4…"/>
          <p:cNvSpPr txBox="1">
            <a:spLocks noGrp="1"/>
          </p:cNvSpPr>
          <p:nvPr>
            <p:ph type="body" sz="quarter" idx="1"/>
          </p:nvPr>
        </p:nvSpPr>
        <p:spPr>
          <a:xfrm>
            <a:off x="1206180" y="2365383"/>
            <a:ext cx="9779001" cy="5385424"/>
          </a:xfrm>
          <a:prstGeom prst="rect">
            <a:avLst/>
          </a:prstGeom>
        </p:spPr>
        <p:txBody>
          <a:bodyPr/>
          <a:lstStyle/>
          <a:p>
            <a:pPr defTabSz="792479">
              <a:defRPr sz="5280"/>
            </a:pPr>
            <a:r>
              <a:t>Query No. 4</a:t>
            </a:r>
          </a:p>
          <a:p>
            <a:pPr defTabSz="792479">
              <a:defRPr sz="5280"/>
            </a:pPr>
            <a:endParaRPr/>
          </a:p>
          <a:p>
            <a:pPr algn="just" defTabSz="438911">
              <a:lnSpc>
                <a:spcPct val="120000"/>
              </a:lnSpc>
              <a:spcBef>
                <a:spcPts val="1100"/>
              </a:spcBef>
              <a:defRPr sz="2815" b="0">
                <a:latin typeface="Times Roman"/>
                <a:ea typeface="Times Roman"/>
                <a:cs typeface="Times Roman"/>
                <a:sym typeface="Times Roman"/>
              </a:defRPr>
            </a:pPr>
            <a:r>
              <a:t>This query aims to extract specific information regarding the date, location, and continent from the coviddeaths table, specifically focusing on entries from January 1, 2020, onwards. The retrieved data is then sorted in chronological order based on the date column, providing a chronological view of the COVID-19-related data by location and continent starting from the specified date. </a:t>
            </a:r>
            <a:endParaRPr sz="2304"/>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 name="Screenshot 2023-11-30 at 5.58.52 PM.png" descr="Screenshot 2023-11-30 at 5.58.52 PM.png"/>
          <p:cNvPicPr>
            <a:picLocks noGrp="1" noChangeAspect="1"/>
          </p:cNvPicPr>
          <p:nvPr>
            <p:ph type="pic" idx="21"/>
          </p:nvPr>
        </p:nvPicPr>
        <p:blipFill>
          <a:blip r:embed="rId2"/>
          <a:srcRect r="18169"/>
          <a:stretch>
            <a:fillRect/>
          </a:stretch>
        </p:blipFill>
        <p:spPr>
          <a:xfrm>
            <a:off x="11833786" y="1956296"/>
            <a:ext cx="11605961" cy="2962880"/>
          </a:xfrm>
          <a:prstGeom prst="rect">
            <a:avLst/>
          </a:prstGeom>
        </p:spPr>
      </p:pic>
      <p:sp>
        <p:nvSpPr>
          <p:cNvPr id="175" name="Query No. 5…"/>
          <p:cNvSpPr txBox="1">
            <a:spLocks noGrp="1"/>
          </p:cNvSpPr>
          <p:nvPr>
            <p:ph type="body" sz="quarter" idx="1"/>
          </p:nvPr>
        </p:nvSpPr>
        <p:spPr>
          <a:xfrm>
            <a:off x="1206180" y="1517470"/>
            <a:ext cx="9779001" cy="5385424"/>
          </a:xfrm>
          <a:prstGeom prst="rect">
            <a:avLst/>
          </a:prstGeom>
        </p:spPr>
        <p:txBody>
          <a:bodyPr/>
          <a:lstStyle/>
          <a:p>
            <a:pPr defTabSz="742950">
              <a:defRPr sz="4950"/>
            </a:pPr>
            <a:r>
              <a:t>Query No. 5</a:t>
            </a:r>
          </a:p>
          <a:p>
            <a:pPr defTabSz="742950">
              <a:defRPr sz="4950"/>
            </a:pPr>
            <a:endParaRPr/>
          </a:p>
          <a:p>
            <a:pPr algn="just" defTabSz="411479">
              <a:lnSpc>
                <a:spcPct val="120000"/>
              </a:lnSpc>
              <a:spcBef>
                <a:spcPts val="1000"/>
              </a:spcBef>
              <a:defRPr sz="2639" b="0">
                <a:latin typeface="Times Roman"/>
                <a:ea typeface="Times Roman"/>
                <a:cs typeface="Times Roman"/>
                <a:sym typeface="Times Roman"/>
              </a:defRPr>
            </a:pPr>
            <a:r>
              <a:t>This SQL query retrieves specific data from the ‘CovidDeaths’ table for the location 'Afghanistan'. It focuses on the location 'Afghanistan' and calculates the death percentage by dividing total deaths by total cases and multiplying the result by 100. The results include the location, date, total cases, total deaths, and the calculated death percentage. The final output is sorted by location and date in ascending order. </a:t>
            </a:r>
            <a:endParaRPr sz="2159"/>
          </a:p>
        </p:txBody>
      </p:sp>
      <p:pic>
        <p:nvPicPr>
          <p:cNvPr id="176" name="Screenshot 2023-11-30 at 6.00.30 PM.png" descr="Screenshot 2023-11-30 at 6.00.30 PM.png"/>
          <p:cNvPicPr>
            <a:picLocks noChangeAspect="1"/>
          </p:cNvPicPr>
          <p:nvPr/>
        </p:nvPicPr>
        <p:blipFill>
          <a:blip r:embed="rId3"/>
          <a:stretch>
            <a:fillRect/>
          </a:stretch>
        </p:blipFill>
        <p:spPr>
          <a:xfrm>
            <a:off x="11741794" y="6415016"/>
            <a:ext cx="11789868" cy="6012619"/>
          </a:xfrm>
          <a:prstGeom prst="rect">
            <a:avLst/>
          </a:prstGeom>
          <a:ln w="12700">
            <a:miter lim="400000"/>
          </a:ln>
        </p:spPr>
      </p:pic>
      <p:pic>
        <p:nvPicPr>
          <p:cNvPr id="177" name="Screenshot 2023-11-30 at 6.01.56 PM.png" descr="Screenshot 2023-11-30 at 6.01.56 PM.png"/>
          <p:cNvPicPr>
            <a:picLocks noChangeAspect="1"/>
          </p:cNvPicPr>
          <p:nvPr/>
        </p:nvPicPr>
        <p:blipFill>
          <a:blip r:embed="rId4"/>
          <a:stretch>
            <a:fillRect/>
          </a:stretch>
        </p:blipFill>
        <p:spPr>
          <a:xfrm>
            <a:off x="11832629" y="4904188"/>
            <a:ext cx="11608198" cy="1673642"/>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9" name="Screenshot 2023-11-30 at 6.05.15 PM.png" descr="Screenshot 2023-11-30 at 6.05.15 PM.png"/>
          <p:cNvPicPr>
            <a:picLocks noGrp="1" noChangeAspect="1"/>
          </p:cNvPicPr>
          <p:nvPr>
            <p:ph type="pic" idx="21"/>
          </p:nvPr>
        </p:nvPicPr>
        <p:blipFill>
          <a:blip r:embed="rId2"/>
          <a:srcRect/>
          <a:stretch>
            <a:fillRect/>
          </a:stretch>
        </p:blipFill>
        <p:spPr>
          <a:xfrm>
            <a:off x="11827104" y="1703784"/>
            <a:ext cx="11619248" cy="10308358"/>
          </a:xfrm>
          <a:prstGeom prst="rect">
            <a:avLst/>
          </a:prstGeom>
        </p:spPr>
      </p:pic>
      <p:sp>
        <p:nvSpPr>
          <p:cNvPr id="180" name="Query No. 6…"/>
          <p:cNvSpPr txBox="1">
            <a:spLocks noGrp="1"/>
          </p:cNvSpPr>
          <p:nvPr>
            <p:ph type="body" sz="quarter" idx="1"/>
          </p:nvPr>
        </p:nvSpPr>
        <p:spPr>
          <a:xfrm>
            <a:off x="1206180" y="1726576"/>
            <a:ext cx="9779001" cy="5385424"/>
          </a:xfrm>
          <a:prstGeom prst="rect">
            <a:avLst/>
          </a:prstGeom>
        </p:spPr>
        <p:txBody>
          <a:bodyPr/>
          <a:lstStyle/>
          <a:p>
            <a:pPr defTabSz="792479">
              <a:defRPr sz="5280"/>
            </a:pPr>
            <a:r>
              <a:t>Query No. 6</a:t>
            </a:r>
          </a:p>
          <a:p>
            <a:pPr defTabSz="792479">
              <a:defRPr sz="5280"/>
            </a:pPr>
            <a:endParaRPr/>
          </a:p>
          <a:p>
            <a:pPr algn="just" defTabSz="438911">
              <a:lnSpc>
                <a:spcPct val="120000"/>
              </a:lnSpc>
              <a:spcBef>
                <a:spcPts val="1100"/>
              </a:spcBef>
              <a:defRPr sz="3295" b="0">
                <a:latin typeface="Times Roman"/>
                <a:ea typeface="Times Roman"/>
                <a:cs typeface="Times Roman"/>
                <a:sym typeface="Times Roman"/>
              </a:defRPr>
            </a:pPr>
            <a:r>
              <a:t>Retrieves data from the ‘CovidDeaths’ table specifically focusing on the location 'Afghanistan'. It calculates the percentage of the population infected with COVID- 19 by dividing the total number of cases by the population of Afghanistan and multiplying the result by 100. </a:t>
            </a:r>
            <a:endParaRPr sz="2784"/>
          </a:p>
        </p:txBody>
      </p:sp>
    </p:spTree>
  </p:cSld>
  <p:clrMapOvr>
    <a:masterClrMapping/>
  </p:clrMapOvr>
  <p:transition spd="med"/>
</p:sld>
</file>

<file path=ppt/theme/theme1.xml><?xml version="1.0" encoding="utf-8"?>
<a:theme xmlns:a="http://schemas.openxmlformats.org/drawingml/2006/main" name="33_DynamicLight">
  <a:themeElements>
    <a:clrScheme name="33_DynamicLight">
      <a:dk1>
        <a:srgbClr val="5E5E5E"/>
      </a:dk1>
      <a:lt1>
        <a:srgbClr val="005E00"/>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Neue"/>
        <a:ea typeface="Helvetica Neue"/>
        <a:cs typeface="Helvetica Neue"/>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3_DynamicLight">
  <a:themeElements>
    <a:clrScheme name="33_DynamicLight">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Neue"/>
        <a:ea typeface="Helvetica Neue"/>
        <a:cs typeface="Helvetica Neue"/>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1253</Words>
  <Application>Microsoft Office PowerPoint</Application>
  <PresentationFormat>Custom</PresentationFormat>
  <Paragraphs>68</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Helvetica Neue</vt:lpstr>
      <vt:lpstr>Helvetica Neue Medium</vt:lpstr>
      <vt:lpstr>Times New Roman</vt:lpstr>
      <vt:lpstr>Times Roman</vt:lpstr>
      <vt:lpstr>33_DynamicLight</vt:lpstr>
      <vt:lpstr>DATA CURATION PROJECT </vt:lpstr>
      <vt:lpstr>Loading DataSet into the VizierDB</vt:lpstr>
      <vt:lpstr>Columns of the DataSet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INTEGRATION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CURATION PROJECT </dc:title>
  <dc:creator>Nithin</dc:creator>
  <cp:lastModifiedBy>nithin rajulapati</cp:lastModifiedBy>
  <cp:revision>1</cp:revision>
  <dcterms:modified xsi:type="dcterms:W3CDTF">2023-12-01T15:53:59Z</dcterms:modified>
</cp:coreProperties>
</file>